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73" r:id="rId3"/>
    <p:sldId id="371" r:id="rId4"/>
    <p:sldId id="362" r:id="rId5"/>
    <p:sldId id="382" r:id="rId6"/>
    <p:sldId id="383" r:id="rId7"/>
    <p:sldId id="321" r:id="rId8"/>
    <p:sldId id="384" r:id="rId9"/>
    <p:sldId id="378" r:id="rId10"/>
    <p:sldId id="385" r:id="rId11"/>
    <p:sldId id="377" r:id="rId12"/>
    <p:sldId id="372" r:id="rId13"/>
    <p:sldId id="266" r:id="rId14"/>
    <p:sldId id="354" r:id="rId15"/>
    <p:sldId id="308" r:id="rId16"/>
    <p:sldId id="309" r:id="rId17"/>
    <p:sldId id="350" r:id="rId18"/>
    <p:sldId id="351" r:id="rId19"/>
    <p:sldId id="312" r:id="rId20"/>
    <p:sldId id="267" r:id="rId21"/>
    <p:sldId id="271" r:id="rId22"/>
    <p:sldId id="375" r:id="rId23"/>
    <p:sldId id="376" r:id="rId24"/>
    <p:sldId id="272" r:id="rId25"/>
    <p:sldId id="365" r:id="rId26"/>
    <p:sldId id="367" r:id="rId27"/>
    <p:sldId id="369" r:id="rId28"/>
    <p:sldId id="381" r:id="rId29"/>
    <p:sldId id="374" r:id="rId30"/>
    <p:sldId id="346" r:id="rId31"/>
    <p:sldId id="358" r:id="rId32"/>
    <p:sldId id="347" r:id="rId33"/>
    <p:sldId id="359" r:id="rId34"/>
    <p:sldId id="336" r:id="rId35"/>
    <p:sldId id="36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5FDE0-6C92-42C7-B7BA-8E28A73191DF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E7C5A-23F2-4D4F-8CFB-411361FC6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0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5AEA17-8726-484A-A23F-5A385A76BCCD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14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605D5-F35C-4437-9913-5544CED7DEDA}" type="slidenum">
              <a:rPr lang="ru-RU"/>
              <a:pPr/>
              <a:t>34</a:t>
            </a:fld>
            <a:endParaRPr lang="ru-RU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16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itogovoe-sochineni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doc.fipi.ru/itogovoe-sochinenie/kommentarii-k-temam-20-21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check.ege.edu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ege-i-gve-11/itogovoe-sochineni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ege-i-gve-11/itogovoe-sochineni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classes-11/participant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classes-11/participant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6048672"/>
          </a:xfrm>
        </p:spPr>
        <p:txBody>
          <a:bodyPr>
            <a:noAutofit/>
          </a:bodyPr>
          <a:lstStyle/>
          <a:p>
            <a:r>
              <a:rPr lang="ru-RU" sz="5400" b="1" dirty="0"/>
              <a:t>Особенности ЕГЭ 2021</a:t>
            </a:r>
            <a:br>
              <a:rPr lang="ru-RU" sz="5400" b="1" dirty="0"/>
            </a:br>
            <a:r>
              <a:rPr lang="ru-RU" sz="5400" b="1" dirty="0"/>
              <a:t>Правила   для участников </a:t>
            </a:r>
            <a:br>
              <a:rPr lang="ru-RU" sz="5400" b="1" dirty="0"/>
            </a:br>
            <a:r>
              <a:rPr lang="ru-RU" sz="5400" b="1" i="1" dirty="0">
                <a:solidFill>
                  <a:srgbClr val="FF0000"/>
                </a:solidFill>
              </a:rPr>
              <a:t>единого государственного экзамена</a:t>
            </a:r>
            <a:br>
              <a:rPr lang="ru-RU" sz="5400" dirty="0"/>
            </a:b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1508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Изменения в КИМ 2021 года</a:t>
            </a:r>
          </a:p>
        </p:txBody>
      </p:sp>
    </p:spTree>
    <p:extLst>
      <p:ext uri="{BB962C8B-B14F-4D97-AF65-F5344CB8AC3E}">
        <p14:creationId xmlns:p14="http://schemas.microsoft.com/office/powerpoint/2010/main" val="83818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23" y="1628800"/>
            <a:ext cx="8921344" cy="139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Демоверсии по всем предметам,</a:t>
            </a:r>
            <a:br>
              <a:rPr lang="ru-RU" dirty="0"/>
            </a:br>
            <a:r>
              <a:rPr lang="ru-RU" dirty="0"/>
              <a:t>особенности формулировок тем </a:t>
            </a:r>
            <a:r>
              <a:rPr lang="ru-RU" dirty="0">
                <a:hlinkClick r:id="rId3"/>
              </a:rPr>
              <a:t>итогового сочинения на сайте ФИПИ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133180" y="3602633"/>
            <a:ext cx="368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Итоговое сочинение - допуск к ГИА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5424" y="3140968"/>
            <a:ext cx="8525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Утверждены тематические направления итогового сочинения 2020/21 учебного года: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46413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1. Забвению не подлежит</a:t>
            </a:r>
            <a:br>
              <a:rPr lang="ru-RU" b="1" dirty="0"/>
            </a:br>
            <a:r>
              <a:rPr lang="ru-RU" b="1" dirty="0"/>
              <a:t>2. Я и другие</a:t>
            </a:r>
            <a:br>
              <a:rPr lang="ru-RU" b="1" dirty="0"/>
            </a:br>
            <a:r>
              <a:rPr lang="ru-RU" b="1" dirty="0"/>
              <a:t>3. Время перемен</a:t>
            </a:r>
            <a:br>
              <a:rPr lang="ru-RU" b="1" dirty="0"/>
            </a:br>
            <a:r>
              <a:rPr lang="ru-RU" b="1" dirty="0"/>
              <a:t>4. Разговор с собой</a:t>
            </a:r>
            <a:br>
              <a:rPr lang="ru-RU" b="1" dirty="0"/>
            </a:br>
            <a:r>
              <a:rPr lang="ru-RU" b="1" dirty="0"/>
              <a:t>5. Между прошлым и будущим: портрет моего поколения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0181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4"/>
              </a:rPr>
              <a:t>Комментарии к темам итогового сочинения 2021 года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608" y="5252026"/>
            <a:ext cx="5715659" cy="149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0" y="5504273"/>
            <a:ext cx="7810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10460" y="5437895"/>
            <a:ext cx="1919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Демоверсии,</a:t>
            </a:r>
            <a:br>
              <a:rPr lang="ru-RU" dirty="0"/>
            </a:br>
            <a:r>
              <a:rPr lang="ru-RU" b="1" dirty="0"/>
              <a:t>спецификации,</a:t>
            </a:r>
            <a:br>
              <a:rPr lang="ru-RU" dirty="0"/>
            </a:br>
            <a:r>
              <a:rPr lang="ru-RU" b="1" dirty="0"/>
              <a:t>кодификаторы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4" y="3933056"/>
            <a:ext cx="92170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404664"/>
          <a:ext cx="9144001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Предметы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Продолжительность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Математика (профиль), физика, литература, информатика и ИКТ,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235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часа 55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химия,  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210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часа 30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Математика(база), география, иностранные языки(кроме</a:t>
                      </a:r>
                      <a:r>
                        <a:rPr lang="ru-RU" baseline="0" dirty="0"/>
                        <a:t> раздела «Говорение»)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180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часа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Ин.яз</a:t>
                      </a:r>
                      <a:r>
                        <a:rPr lang="ru-RU" dirty="0"/>
                        <a:t>. Говорение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ru-RU" sz="3600" b="1" dirty="0"/>
              <a:t>во время экзамена</a:t>
            </a:r>
            <a:r>
              <a:rPr lang="ru-RU" sz="3600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запрещается</a:t>
            </a:r>
            <a:r>
              <a:rPr lang="ru-RU" sz="3600" dirty="0"/>
              <a:t>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/>
              <a:t>Наличие и использование средств связи, электронно-вычислительной техники, фото, аудио и видеоаппаратуру, справочных материалов, письменных заметок и иных средств хранения и передачи информации</a:t>
            </a:r>
          </a:p>
          <a:p>
            <a:pPr lvl="0"/>
            <a:r>
              <a:rPr lang="ru-RU" b="1" dirty="0"/>
              <a:t>Вынос из аудиторий и ППЭ </a:t>
            </a:r>
            <a:r>
              <a:rPr lang="ru-RU" b="1" dirty="0" err="1"/>
              <a:t>КИМов</a:t>
            </a:r>
            <a:r>
              <a:rPr lang="ru-RU" b="1" dirty="0"/>
              <a:t> в бумажном и электронном виде, их фотографирование</a:t>
            </a:r>
          </a:p>
          <a:p>
            <a:pPr lvl="0"/>
            <a:r>
              <a:rPr lang="ru-RU" b="1" dirty="0"/>
              <a:t>разговоры,  вставания с мест,  пересаживания, </a:t>
            </a:r>
            <a:endParaRPr lang="ru-RU" dirty="0"/>
          </a:p>
          <a:p>
            <a:pPr lvl="0"/>
            <a:r>
              <a:rPr lang="ru-RU" b="1" dirty="0"/>
              <a:t>обмен любыми материалами и предметами,  оказание содействия  другим участникам ЕГЭ</a:t>
            </a:r>
            <a:endParaRPr lang="ru-RU" dirty="0"/>
          </a:p>
          <a:p>
            <a:pPr lvl="0"/>
            <a:r>
              <a:rPr lang="ru-RU" b="1" dirty="0"/>
              <a:t>пользование справочными материалами кроме тех, которые находятся в </a:t>
            </a:r>
            <a:r>
              <a:rPr lang="ru-RU" b="1" dirty="0" err="1"/>
              <a:t>КИМах</a:t>
            </a:r>
            <a:r>
              <a:rPr lang="ru-RU" b="1" dirty="0"/>
              <a:t>, </a:t>
            </a:r>
            <a:endParaRPr lang="ru-RU" dirty="0"/>
          </a:p>
          <a:p>
            <a:pPr lvl="0"/>
            <a:r>
              <a:rPr lang="ru-RU" b="1" dirty="0"/>
              <a:t>хождение по ППЭ во время экзамена без сопровождения;</a:t>
            </a:r>
            <a:r>
              <a:rPr lang="ru-RU" b="1" i="1" dirty="0"/>
              <a:t> </a:t>
            </a:r>
            <a:endParaRPr lang="ru-RU" dirty="0"/>
          </a:p>
          <a:p>
            <a:r>
              <a:rPr lang="ru-RU" dirty="0"/>
              <a:t>Пользование указанными материалами и средствами </a:t>
            </a:r>
            <a:r>
              <a:rPr lang="ru-RU" b="1" u="sng" dirty="0"/>
              <a:t>запрещено как в аудитории, так и во всем ППЭ</a:t>
            </a:r>
            <a:r>
              <a:rPr lang="ru-RU" dirty="0"/>
              <a:t> на протяжении всего экзамена. </a:t>
            </a:r>
          </a:p>
          <a:p>
            <a:r>
              <a:rPr lang="ru-RU" sz="2200" b="1" i="1" dirty="0"/>
              <a:t>Примечание. </a:t>
            </a:r>
            <a:r>
              <a:rPr lang="ru-RU" sz="2200" i="1" dirty="0"/>
              <a:t>При нарушении настоящих требований и отказе в их соблюдении  организаторы совместно с уполномоченным представителем ГЭК </a:t>
            </a:r>
            <a:r>
              <a:rPr lang="ru-RU" sz="2200" b="1" i="1" dirty="0"/>
              <a:t>вправе</a:t>
            </a:r>
            <a:r>
              <a:rPr lang="ru-RU" sz="2200" i="1" dirty="0"/>
              <a:t> удалить участника ЕГЭ с экзамена с внесением записи в протокол проведения экзамена в аудитории с указанием причины удаления. На бланках проставляется метка о факте удаления с экзамена.</a:t>
            </a:r>
            <a:endParaRPr lang="ru-RU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6025" y="1700213"/>
            <a:ext cx="260350" cy="8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3850" y="1225550"/>
            <a:ext cx="4176713" cy="141128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Вход в ППЭ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обозначен 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стационарным металлоискателем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В случае использования 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переносных металлоискателей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входом в ППЭ определяется место проведения работ  с использованием указанных металлоискателей, все аудитории оборудованы видеонаблюдением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852936"/>
            <a:ext cx="4176713" cy="67151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Место для хранения личных вещей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участников ГИА  до входа в ППЭ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11413" y="692150"/>
            <a:ext cx="4230687" cy="41433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Вход участников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ГИА в ППЭ с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09.00 по </a:t>
            </a:r>
            <a:r>
              <a:rPr lang="ru-RU" sz="1600" b="1" dirty="0" err="1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м.в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59338" y="1252538"/>
            <a:ext cx="3813175" cy="109696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В случае проведения 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ЕГЭ по иностранным языкам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с включенным разделом «Говорение» 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черновики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не выдаются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4293096"/>
            <a:ext cx="4176713" cy="72072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Член ГЭК контролирует организацию входа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участников ЕГЭ в ППЭ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60032" y="4149080"/>
            <a:ext cx="3813175" cy="10731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Организаторы проверяют комплектность оставленных 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на рабочем столе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участником ЕГЭ экзаменационных материалов и черновиков 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при выходе из аудитории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88024" y="2708920"/>
            <a:ext cx="4176713" cy="8636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Отдельные инструкции для участника ЕГЭ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по устной части ЕГЭ по иностранному языку и по печати КИМ в ППЭ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1550" y="136525"/>
            <a:ext cx="7488238" cy="4175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000" b="1" dirty="0">
                <a:solidFill>
                  <a:srgbClr val="333399"/>
                </a:solidFill>
                <a:latin typeface="Cambria" panose="02040503050406030204" pitchFamily="18" charset="0"/>
                <a:ea typeface="Calibri"/>
                <a:cs typeface="Times New Roman"/>
              </a:rPr>
              <a:t>Особенности организации работы ППЭ</a:t>
            </a:r>
            <a:endParaRPr lang="ru-RU" sz="2000" dirty="0">
              <a:solidFill>
                <a:srgbClr val="333399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5589240"/>
            <a:ext cx="7329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Печать КИМ осуществляется в аудитории в присутствии участников ЕГЭ</a:t>
            </a:r>
          </a:p>
          <a:p>
            <a:endParaRPr lang="ru-RU" dirty="0"/>
          </a:p>
          <a:p>
            <a:r>
              <a:rPr lang="ru-RU" dirty="0"/>
              <a:t>Время выхода из аудитории фиксируется в специальной ведомости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1"/>
            <a:ext cx="73675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0192" y="26064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нельзя допускать случайных пометок, клякс, полос размазанных чернил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1772816"/>
            <a:ext cx="22322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не удалось избежать случайных пометок, их следует заменить в области </a:t>
            </a:r>
            <a:r>
              <a:rPr lang="ru-RU" b="1" dirty="0"/>
              <a:t>"Замена ошибочных ответов на задания с кратким ответом» </a:t>
            </a:r>
            <a:r>
              <a:rPr lang="ru-RU" dirty="0"/>
              <a:t>на те ответы, которые участник ЕГЭ считает правильными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5328592" cy="6508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57301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Краткий ответ можно давать только в виде слова, одного целого числа или комбинации букв и цифр, если в инструкции по выполнению работы не указано, что ответ можно дать с использованием запятых для записи ответа в виде десятичной дроби или в виде перечисления требуемых в задании пунктов. Каждая цифра, буква, запятая или знак минус (если число отрицательное) записывается в отдельную клеточку, строго по образцу из верхней части бланка. Не разрешается использовать при записи ответа на задания типа B никаких иных символов, кроме символов кириллицы, латиницы, арабских цифр, запятой и знака дефис (минус).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49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9552" y="764704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692696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76470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49149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4048" y="1196752"/>
            <a:ext cx="387676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Внимательно прочитайте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инструкцию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по выполнению работы,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а также инструкции перед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заданиями как записывать ответ</a:t>
            </a:r>
          </a:p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9263" y="3356992"/>
            <a:ext cx="494473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67233" y="4797152"/>
            <a:ext cx="38291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Перед группами заданий всегда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есть информация, в какой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бланк записывать ответы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ege.edu.ru/common/img/blanks/blank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171950" cy="6048376"/>
          </a:xfrm>
          <a:prstGeom prst="rect">
            <a:avLst/>
          </a:prstGeom>
          <a:noFill/>
        </p:spPr>
      </p:pic>
      <p:pic>
        <p:nvPicPr>
          <p:cNvPr id="33796" name="Picture 4" descr="http://www.ege.edu.ru/common/img/blanks/blank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4171950" cy="6048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916832"/>
            <a:ext cx="16602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№15</a:t>
            </a:r>
          </a:p>
          <a:p>
            <a:endParaRPr lang="ru-RU" dirty="0"/>
          </a:p>
          <a:p>
            <a:r>
              <a:rPr lang="ru-RU" dirty="0"/>
              <a:t>Текст решения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Ответ: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005064"/>
            <a:ext cx="16602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№16</a:t>
            </a:r>
          </a:p>
          <a:p>
            <a:endParaRPr lang="ru-RU" dirty="0"/>
          </a:p>
          <a:p>
            <a:r>
              <a:rPr lang="ru-RU" dirty="0"/>
              <a:t>Текст решения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Ответ: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Педсовет по допуску до ГИА 22 мая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допускаются обучающиеся, имеющие</a:t>
            </a:r>
          </a:p>
          <a:p>
            <a:r>
              <a:rPr lang="ru-RU" dirty="0"/>
              <a:t> удовлетворительные годовые отметки по всем учебным предметам за 10 и 11 классы,</a:t>
            </a:r>
          </a:p>
          <a:p>
            <a:r>
              <a:rPr lang="ru-RU" dirty="0"/>
              <a:t>«зачет» по итоговому сочинению, </a:t>
            </a:r>
          </a:p>
          <a:p>
            <a:r>
              <a:rPr lang="ru-RU" dirty="0"/>
              <a:t>в полном объеме выполнившие индивидуальный учебный план.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4627240" cy="6168748"/>
          </a:xfrm>
        </p:spPr>
        <p:txBody>
          <a:bodyPr>
            <a:normAutofit fontScale="55000" lnSpcReduction="20000"/>
          </a:bodyPr>
          <a:lstStyle/>
          <a:p>
            <a:pPr marL="342900" lvl="2" indent="-342900">
              <a:buFont typeface="Wingdings 2"/>
              <a:buChar char=""/>
            </a:pPr>
            <a:r>
              <a:rPr lang="ru-RU" sz="3600" b="1" dirty="0"/>
              <a:t>При  нехватке  места  для  записи  ответов  на  задания  части  С  в  бланке ответов № 2 участник ЕГЭ может попросить у организатора в аудитории дополнительный бланк ответов № 2;</a:t>
            </a:r>
          </a:p>
          <a:p>
            <a:r>
              <a:rPr lang="ru-RU" dirty="0"/>
              <a:t>организатор, выдавая дополнительный бланк ответов № 2, вписывает его номер (размещенный под штрих кодом) в специально отведенное поле в основном (предыдущем бланке ответов № 2);</a:t>
            </a:r>
          </a:p>
          <a:p>
            <a:r>
              <a:rPr lang="ru-RU" dirty="0"/>
              <a:t>участник ЕГЭ имеет право затребовать неограниченное количество дополнительных бланков № 2; черновиков</a:t>
            </a:r>
          </a:p>
          <a:p>
            <a:r>
              <a:rPr lang="ru-RU" dirty="0"/>
              <a:t>ответы, внесенные в дополнительный бланк ответов № 2, будут проверяться только в том случае, если основной бланк ответов № 2 заполнен полностью. В противном случае, ответы, внесенные в дополнительный бланк ответов № 2, оцениваться не будут.</a:t>
            </a:r>
          </a:p>
        </p:txBody>
      </p:sp>
      <p:pic>
        <p:nvPicPr>
          <p:cNvPr id="31746" name="Picture 2" descr="http://www.ege.edu.ru/common/img/blanks/blank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4162425" cy="604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ru-RU" sz="3600" b="1" dirty="0"/>
              <a:t>Участник ЕГЭ имеет право подать апелляции: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о нарушении установленного порядка проведения ЕГЭ</a:t>
            </a:r>
            <a:r>
              <a:rPr lang="ru-RU" b="1" dirty="0"/>
              <a:t> - в день экзамена после сдачи бланков ЕГЭ до выхода из ППЭ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о несогласии с выставленными баллами (отметками) по ЕГЭ - </a:t>
            </a:r>
            <a:r>
              <a:rPr lang="ru-RU" b="1" dirty="0"/>
              <a:t>в течение двух рабочих дней после официального объявления результатов экзамена и ознакомления с ними</a:t>
            </a:r>
            <a:r>
              <a:rPr lang="ru-RU" dirty="0"/>
              <a:t>;</a:t>
            </a:r>
          </a:p>
          <a:p>
            <a:r>
              <a:rPr lang="ru-RU" b="1" i="1" dirty="0"/>
              <a:t>Примечание. </a:t>
            </a:r>
            <a:r>
              <a:rPr lang="ru-RU" i="1" dirty="0"/>
              <a:t>Конфликтной комиссией не принимаются апелляции по вопросам:</a:t>
            </a:r>
            <a:endParaRPr lang="ru-RU" dirty="0"/>
          </a:p>
          <a:p>
            <a:pPr lvl="0"/>
            <a:r>
              <a:rPr lang="ru-RU" i="1" dirty="0"/>
              <a:t>содержания и структуры </a:t>
            </a:r>
            <a:r>
              <a:rPr lang="ru-RU" i="1" dirty="0" err="1"/>
              <a:t>КИМов</a:t>
            </a:r>
            <a:r>
              <a:rPr lang="ru-RU" i="1" dirty="0"/>
              <a:t>;</a:t>
            </a:r>
            <a:endParaRPr lang="ru-RU" dirty="0"/>
          </a:p>
          <a:p>
            <a:pPr lvl="0"/>
            <a:r>
              <a:rPr lang="ru-RU" i="1" dirty="0"/>
              <a:t>связанным с нарушением участником ЕГЭ настоящих Правил или «Правил заполнения бланков ЕГЭ».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420888"/>
            <a:ext cx="917628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ПЕРЕСДАЧА ЕГЭ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907160" cy="8382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Ознакомление с результатами ЕГЭ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455523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Через портал </a:t>
            </a:r>
            <a:r>
              <a:rPr lang="en-US" dirty="0">
                <a:hlinkClick r:id="rId2"/>
              </a:rPr>
              <a:t>http://check.ege.edu.ru/</a:t>
            </a:r>
            <a:endParaRPr lang="ru-RU" dirty="0"/>
          </a:p>
          <a:p>
            <a:pPr>
              <a:buNone/>
            </a:pPr>
            <a:r>
              <a:rPr lang="ru-RU" dirty="0"/>
              <a:t>по паспорту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Результаты экзаменов действительны </a:t>
            </a:r>
            <a:r>
              <a:rPr lang="ru-RU" b="1" dirty="0"/>
              <a:t>4 (четыре) года</a:t>
            </a:r>
            <a:r>
              <a:rPr lang="ru-RU" dirty="0"/>
              <a:t> следующих за годом получения таких результатов.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916" y="332656"/>
            <a:ext cx="4375083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71536"/>
          </a:xfrm>
        </p:spPr>
        <p:txBody>
          <a:bodyPr>
            <a:normAutofit fontScale="90000"/>
          </a:bodyPr>
          <a:lstStyle/>
          <a:p>
            <a:r>
              <a:rPr lang="ru-RU" dirty="0"/>
              <a:t>Итоговое сочинение 2020-2021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направления тем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6357958"/>
            <a:ext cx="712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hlinkClick r:id="rId2"/>
              </a:rPr>
              <a:t>Подробнее на сайте ФИПИ в разделе «Итоговое сочинение»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725144"/>
            <a:ext cx="68146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участники подают заявление не позднее ,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чем за две недели  до начала проведения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итогового сочинения (изложения).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44824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1. Забвению не подлежит</a:t>
            </a:r>
            <a:br>
              <a:rPr lang="ru-RU" sz="2800" b="1" dirty="0"/>
            </a:br>
            <a:r>
              <a:rPr lang="ru-RU" sz="2800" b="1" dirty="0"/>
              <a:t>2. Я и другие</a:t>
            </a:r>
            <a:br>
              <a:rPr lang="ru-RU" sz="2800" b="1" dirty="0"/>
            </a:br>
            <a:r>
              <a:rPr lang="ru-RU" sz="2800" b="1" dirty="0"/>
              <a:t>3. Время перемен</a:t>
            </a:r>
            <a:br>
              <a:rPr lang="ru-RU" sz="2800" b="1" dirty="0"/>
            </a:br>
            <a:r>
              <a:rPr lang="ru-RU" sz="2800" b="1" dirty="0"/>
              <a:t>4. Разговор с собой</a:t>
            </a:r>
            <a:br>
              <a:rPr lang="ru-RU" sz="2800" b="1" dirty="0"/>
            </a:br>
            <a:r>
              <a:rPr lang="ru-RU" sz="2800" b="1" dirty="0"/>
              <a:t>5. Между прошлым и будущим: портрет моего поколения</a:t>
            </a:r>
            <a:endParaRPr lang="ru-R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8686800" cy="6747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Итоговое сочинение 2021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Даты проведения 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r>
              <a:rPr lang="ru-RU" sz="4100" b="1" dirty="0">
                <a:solidFill>
                  <a:schemeClr val="tx1"/>
                </a:solidFill>
              </a:rPr>
              <a:t>Первая среда декабря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Переписать можно:</a:t>
            </a:r>
          </a:p>
          <a:p>
            <a:r>
              <a:rPr lang="ru-RU" dirty="0">
                <a:solidFill>
                  <a:schemeClr val="tx1"/>
                </a:solidFill>
              </a:rPr>
              <a:t>Первая среда февраля, первая рабочая среда мая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300" b="1" dirty="0"/>
              <a:t>Время написания – 3 часа 55 минут. </a:t>
            </a:r>
            <a:endParaRPr lang="ru-RU" sz="3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Итоговое сочинение 2020-2021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Критерии оценки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Сочинение оценивается по пяти критериям: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соответствие теме;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аргументация, привлечение литературного материала;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композиция;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качество речи;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грамотность.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50070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Проверяют сочинения (изложения) Комиссии образовательных организаций или экспертные комиссии, созданные на муниципальном/региональном уровне.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6357958"/>
            <a:ext cx="712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hlinkClick r:id="rId2"/>
              </a:rPr>
              <a:t>Подробнее на сайте ФИПИ в разделе «Итоговое сочинение»</a:t>
            </a:r>
            <a:endParaRPr lang="ru-R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Репетиционные работы в формате ЕГЭ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58680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Русский язык, математика – 1-2 раза в четверть</a:t>
            </a:r>
          </a:p>
          <a:p>
            <a:r>
              <a:rPr lang="ru-RU" dirty="0"/>
              <a:t>Итоговое сочинение – 1-2 раза</a:t>
            </a:r>
          </a:p>
          <a:p>
            <a:r>
              <a:rPr lang="ru-RU" dirty="0"/>
              <a:t>Предметы по выбору – 1 раз в четверть</a:t>
            </a:r>
          </a:p>
        </p:txBody>
      </p:sp>
    </p:spTree>
    <p:extLst>
      <p:ext uri="{BB962C8B-B14F-4D97-AF65-F5344CB8AC3E}">
        <p14:creationId xmlns:p14="http://schemas.microsoft.com/office/powerpoint/2010/main" val="533171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9735-6481-4171-AE20-4DDEA3CC32A1}" type="slidenum">
              <a:rPr lang="ru-RU" altLang="en-US"/>
              <a:pPr/>
              <a:t>29</a:t>
            </a:fld>
            <a:endParaRPr lang="ru-RU" alt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35012"/>
          </a:xfrm>
        </p:spPr>
        <p:txBody>
          <a:bodyPr/>
          <a:lstStyle/>
          <a:p>
            <a:pPr algn="ctr"/>
            <a:r>
              <a:rPr lang="ru-RU" sz="23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Итоговая оценка в аттестат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3528" y="1052736"/>
            <a:ext cx="85882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Итоговые отметки </a:t>
            </a:r>
            <a:r>
              <a:rPr lang="ru-RU" sz="2000" dirty="0"/>
              <a:t>определяются как среднее арифметическое </a:t>
            </a:r>
          </a:p>
          <a:p>
            <a:pPr algn="ctr"/>
            <a:r>
              <a:rPr lang="ru-RU" sz="2000" dirty="0"/>
              <a:t>полугодовых и годовых отметок </a:t>
            </a:r>
          </a:p>
          <a:p>
            <a:pPr algn="ctr"/>
            <a:r>
              <a:rPr lang="ru-RU" sz="2000" dirty="0"/>
              <a:t>обучающегося за каждый год обучения по </a:t>
            </a:r>
          </a:p>
          <a:p>
            <a:pPr algn="ctr"/>
            <a:r>
              <a:rPr lang="ru-RU" sz="2000" dirty="0"/>
              <a:t>образовательной программе среднего общего образования </a:t>
            </a:r>
          </a:p>
          <a:p>
            <a:pPr algn="ctr"/>
            <a:r>
              <a:rPr lang="ru-RU" sz="2000" dirty="0"/>
              <a:t>и выставляются в аттестат </a:t>
            </a:r>
          </a:p>
          <a:p>
            <a:pPr algn="ctr"/>
            <a:r>
              <a:rPr lang="ru-RU" sz="2000" dirty="0"/>
              <a:t>целыми числами в соответствии с правилами математического округления.</a:t>
            </a:r>
            <a:endParaRPr lang="ru-RU" sz="2000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03648" y="4941168"/>
            <a:ext cx="61286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Победители и призеры заключительного этапа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Всероссийской олимпиады школьников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Tahoma" charset="0"/>
              </a:rPr>
              <a:t> –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</a:t>
            </a:r>
            <a:r>
              <a:rPr lang="ru-RU" sz="2000" dirty="0">
                <a:solidFill>
                  <a:srgbClr val="C00000"/>
                </a:solidFill>
                <a:latin typeface="Tahoma" charset="0"/>
              </a:rPr>
              <a:t>отлично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</a:t>
            </a:r>
            <a:r>
              <a:rPr lang="ru-RU" sz="2000" dirty="0">
                <a:solidFill>
                  <a:srgbClr val="C00000"/>
                </a:solidFill>
                <a:latin typeface="Tahoma" charset="0"/>
              </a:rPr>
              <a:t> по общеобразовательному предмету,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Tahoma" charset="0"/>
              </a:rPr>
              <a:t>соответствующему профилю олимпиады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11560" y="4581128"/>
            <a:ext cx="7570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Результат ЕГЭ</a:t>
            </a:r>
            <a:r>
              <a:rPr lang="ru-RU" sz="2000" dirty="0">
                <a:solidFill>
                  <a:srgbClr val="C00000"/>
                </a:solidFill>
                <a:latin typeface="Tahoma" charset="0"/>
              </a:rPr>
              <a:t> – оценивается в баллах по 100 балльной шкале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395288" y="3789363"/>
            <a:ext cx="849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068960"/>
            <a:ext cx="734481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Золотой медалью </a:t>
            </a:r>
            <a:r>
              <a:rPr lang="ru-RU" dirty="0">
                <a:latin typeface="Times New Roman" pitchFamily="18" charset="0"/>
              </a:rPr>
              <a:t>«За особые успехи в учении» награждаются прошедшие государственную (итоговую) аттестацию выпускники, имеющие </a:t>
            </a:r>
            <a:r>
              <a:rPr lang="ru-RU" b="1" dirty="0">
                <a:latin typeface="Times New Roman" pitchFamily="18" charset="0"/>
              </a:rPr>
              <a:t>аттестат с отличием (все итоговые отметки «отлично»)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ГИА проводится в форме ЕГЭ по предметам: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34129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/>
              <a:t>Обязательные предметы:</a:t>
            </a:r>
          </a:p>
          <a:p>
            <a:r>
              <a:rPr lang="ru-RU" b="1" dirty="0"/>
              <a:t>Русский язык</a:t>
            </a:r>
          </a:p>
          <a:p>
            <a:r>
              <a:rPr lang="ru-RU" b="1" dirty="0"/>
              <a:t>Математика</a:t>
            </a:r>
          </a:p>
          <a:p>
            <a:pPr>
              <a:buNone/>
            </a:pPr>
            <a:r>
              <a:rPr lang="ru-RU" i="1" dirty="0"/>
              <a:t>Можно выбрать только один уровень:</a:t>
            </a:r>
          </a:p>
          <a:p>
            <a:pPr>
              <a:buNone/>
            </a:pPr>
            <a:r>
              <a:rPr lang="ru-RU" dirty="0"/>
              <a:t>базовый или профильный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1960" y="980728"/>
            <a:ext cx="4932040" cy="587727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Предметы по выбору:</a:t>
            </a:r>
          </a:p>
          <a:p>
            <a:r>
              <a:rPr lang="ru-RU" b="1" dirty="0"/>
              <a:t>Литература</a:t>
            </a:r>
          </a:p>
          <a:p>
            <a:r>
              <a:rPr lang="ru-RU" b="1" dirty="0"/>
              <a:t>География </a:t>
            </a:r>
          </a:p>
          <a:p>
            <a:r>
              <a:rPr lang="ru-RU" b="1" dirty="0"/>
              <a:t>Физика</a:t>
            </a:r>
          </a:p>
          <a:p>
            <a:r>
              <a:rPr lang="ru-RU" b="1" dirty="0"/>
              <a:t>Химия</a:t>
            </a:r>
          </a:p>
          <a:p>
            <a:r>
              <a:rPr lang="ru-RU" b="1" dirty="0"/>
              <a:t>Биология</a:t>
            </a:r>
          </a:p>
          <a:p>
            <a:r>
              <a:rPr lang="ru-RU" b="1" dirty="0"/>
              <a:t>Информатика и ИКТ</a:t>
            </a:r>
          </a:p>
          <a:p>
            <a:r>
              <a:rPr lang="ru-RU" b="1" dirty="0"/>
              <a:t>Обществознание</a:t>
            </a:r>
          </a:p>
          <a:p>
            <a:r>
              <a:rPr lang="ru-RU" b="1" dirty="0"/>
              <a:t>История</a:t>
            </a:r>
          </a:p>
          <a:p>
            <a:r>
              <a:rPr lang="ru-RU" b="1" dirty="0"/>
              <a:t>Иностранные языки</a:t>
            </a:r>
          </a:p>
          <a:p>
            <a:pPr>
              <a:buNone/>
            </a:pPr>
            <a:r>
              <a:rPr lang="ru-RU" dirty="0"/>
              <a:t>Письменная часть - (80 баллов)</a:t>
            </a:r>
          </a:p>
          <a:p>
            <a:pPr>
              <a:buNone/>
            </a:pPr>
            <a:r>
              <a:rPr lang="ru-RU" dirty="0"/>
              <a:t>Устная часть(20 баллов), можно сдавать без устной части</a:t>
            </a:r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146639"/>
            <a:ext cx="40586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Заявление подает учащийся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До 1 февраля 2021 года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в школе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Поступление в ВУЗы (сроки примерные)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686800" cy="5472608"/>
          </a:xfrm>
        </p:spPr>
        <p:txBody>
          <a:bodyPr>
            <a:normAutofit/>
          </a:bodyPr>
          <a:lstStyle/>
          <a:p>
            <a:r>
              <a:rPr lang="ru-RU" b="1" dirty="0"/>
              <a:t>25 июня </a:t>
            </a:r>
            <a:r>
              <a:rPr lang="ru-RU" dirty="0"/>
              <a:t>- начало приема документов</a:t>
            </a:r>
          </a:p>
          <a:p>
            <a:r>
              <a:rPr lang="ru-RU" b="1" dirty="0"/>
              <a:t>25 июля - о</a:t>
            </a:r>
            <a:r>
              <a:rPr lang="ru-RU" dirty="0"/>
              <a:t>кончание приема документов</a:t>
            </a:r>
          </a:p>
          <a:p>
            <a:r>
              <a:rPr lang="ru-RU" b="1" dirty="0"/>
              <a:t>29 июля </a:t>
            </a:r>
            <a:r>
              <a:rPr lang="ru-RU" dirty="0"/>
              <a:t>– окончание приема оригиналов аттестатов для лиц без вступительных испытаний</a:t>
            </a:r>
          </a:p>
          <a:p>
            <a:r>
              <a:rPr lang="ru-RU" b="1" dirty="0"/>
              <a:t>3 августа -  завершение представления оригинала аттестата (первый этап)</a:t>
            </a:r>
          </a:p>
          <a:p>
            <a:r>
              <a:rPr lang="ru-RU" b="1" dirty="0"/>
              <a:t>6 августа -  завершение представления оригинала аттестата (второй этап)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этапа зачисления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зачисление без вступительных испытаний, на места в пределах квоты приема лиц, имеющих особые права, на места в пределах квоты целевого приема;</a:t>
            </a:r>
          </a:p>
          <a:p>
            <a:r>
              <a:rPr lang="ru-RU" b="1" dirty="0">
                <a:solidFill>
                  <a:srgbClr val="FF0000"/>
                </a:solidFill>
              </a:rPr>
              <a:t>первый этап зачисления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по общему конкурсу </a:t>
            </a:r>
            <a:r>
              <a:rPr lang="ru-RU" dirty="0"/>
              <a:t>- зачисление на 80 процентов конкурсных мест по общему конкурсу. Если указанное количество мест составляет дробную величину, осуществляется округление в большую сторону;</a:t>
            </a:r>
          </a:p>
          <a:p>
            <a:r>
              <a:rPr lang="ru-RU" b="1" dirty="0">
                <a:solidFill>
                  <a:srgbClr val="FF0000"/>
                </a:solidFill>
              </a:rPr>
              <a:t>второй этап зачисления по общему конкурсу </a:t>
            </a:r>
            <a:r>
              <a:rPr lang="ru-RU" dirty="0"/>
              <a:t>- зачисление на 100 процентов конкурсных мест по общему конкурсу.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Прием документов, необходимых для поступления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Вправе подать документы </a:t>
            </a:r>
          </a:p>
          <a:p>
            <a:r>
              <a:rPr lang="ru-RU" dirty="0"/>
              <a:t>Не более , чем в 5 организаций</a:t>
            </a:r>
          </a:p>
          <a:p>
            <a:r>
              <a:rPr lang="ru-RU" dirty="0"/>
              <a:t>Не более, чем по 3 специальностям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баллы начисляются за следующие индивидуальные достижения: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а) наличие статуса чемпиона и призера Олимпийских игр, </a:t>
            </a:r>
            <a:r>
              <a:rPr lang="ru-RU" dirty="0" err="1"/>
              <a:t>Паралимпийских</a:t>
            </a:r>
            <a:r>
              <a:rPr lang="ru-RU" dirty="0"/>
              <a:t> игр и </a:t>
            </a:r>
            <a:r>
              <a:rPr lang="ru-RU" dirty="0" err="1"/>
              <a:t>Сурдлимпийских</a:t>
            </a:r>
            <a:r>
              <a:rPr lang="ru-RU" dirty="0"/>
              <a:t> игр, чемпиона мира, чемпиона Европы, победителя первенства мира, первенства Европы по видам спорта, включенным в программы Олимпийских игр, </a:t>
            </a:r>
            <a:r>
              <a:rPr lang="ru-RU" dirty="0" err="1"/>
              <a:t>Паралимпийских</a:t>
            </a:r>
            <a:r>
              <a:rPr lang="ru-RU" dirty="0"/>
              <a:t> игр и </a:t>
            </a:r>
            <a:r>
              <a:rPr lang="ru-RU" dirty="0" err="1"/>
              <a:t>Сурдлимпийских</a:t>
            </a:r>
            <a:r>
              <a:rPr lang="ru-RU" dirty="0"/>
              <a:t> игр, наличие серебряного и (или) золотого значка, полученного за результаты сдачи норм физкультурного комплекса "Готов к труду и обороне", - при поступлении </a:t>
            </a:r>
            <a:r>
              <a:rPr lang="ru-RU" dirty="0" err="1"/>
              <a:t>наобучение</a:t>
            </a:r>
            <a:r>
              <a:rPr lang="ru-RU" dirty="0"/>
              <a:t> по специальностям и направлениям подготовки, не относящимся к специальностям и направлениям подготовки в области физической культуры и спорта;</a:t>
            </a:r>
          </a:p>
          <a:p>
            <a:r>
              <a:rPr lang="ru-RU" dirty="0"/>
              <a:t>б) наличие аттестата о среднем общем образовании с отличием;</a:t>
            </a:r>
          </a:p>
          <a:p>
            <a:r>
              <a:rPr lang="ru-RU" dirty="0"/>
              <a:t>в) осуществление волонтерской (добровольческой) деятельности (если с даты завершения периода осуществления указанной деятельности до дня завершения приема документов и вступительных испытаний прошло не более четыре лет);</a:t>
            </a:r>
          </a:p>
          <a:p>
            <a:r>
              <a:rPr lang="ru-RU" dirty="0"/>
              <a:t>г) участие и (или) результаты участия поступающих в олимпиадах (не используемые для получения особых прав и (или) преимуществ при поступлении на обучение по конкретной совокупности условий поступления) и иных интеллектуальных и (или) творческих конкурсах, физкультурных мероприятиях и спортивных мероприятиях, проводимых в целях выявления и поддержки лиц, проявивших выдающиеся способности;</a:t>
            </a:r>
          </a:p>
          <a:p>
            <a:r>
              <a:rPr lang="ru-RU" dirty="0" err="1"/>
              <a:t>д</a:t>
            </a:r>
            <a:r>
              <a:rPr lang="ru-RU" dirty="0"/>
              <a:t>) выставленная организацией высшего образования оценка за итоговое сочинение в выпускных классах организаций, реализующих образовательные программы среднего общего образования (в случае представления поступающим указанного сочинения).</a:t>
            </a:r>
          </a:p>
          <a:p>
            <a:r>
              <a:rPr lang="ru-RU" dirty="0"/>
              <a:t>45. По решению организации высшего образования баллы за индивидуальные достижения, указанные в подпунктах "в" и "г" пункта 44 Порядка, могут не начисляться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F7F7-10A6-41AA-BBD4-650667C5D9B0}" type="slidenum">
              <a:rPr lang="ru-RU" altLang="en-US"/>
              <a:pPr/>
              <a:t>34</a:t>
            </a:fld>
            <a:endParaRPr lang="ru-RU" alt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600"/>
              <a:t>Ограничения для лиц, имеющих в соответствии с законодательством РФ право на льготное поступление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29600" cy="4530725"/>
          </a:xfrm>
        </p:spPr>
        <p:txBody>
          <a:bodyPr/>
          <a:lstStyle/>
          <a:p>
            <a:endParaRPr lang="ru-RU" sz="2600"/>
          </a:p>
          <a:p>
            <a:r>
              <a:rPr lang="ru-RU" sz="2600"/>
              <a:t>без вступительных испытаний</a:t>
            </a:r>
          </a:p>
          <a:p>
            <a:r>
              <a:rPr lang="ru-RU" sz="2600"/>
              <a:t>вне конкурса при условии успешного прохождения вступительных испытаний </a:t>
            </a:r>
          </a:p>
          <a:p>
            <a:r>
              <a:rPr lang="ru-RU" sz="2600"/>
              <a:t>либо преимущественное право при зачислении </a:t>
            </a:r>
          </a:p>
          <a:p>
            <a:pPr>
              <a:buFont typeface="Wingdings" pitchFamily="2" charset="2"/>
              <a:buNone/>
            </a:pPr>
            <a:endParaRPr lang="ru-RU" sz="2600" b="1"/>
          </a:p>
          <a:p>
            <a:pPr algn="ctr">
              <a:buFont typeface="Wingdings" pitchFamily="2" charset="2"/>
              <a:buNone/>
            </a:pPr>
            <a:r>
              <a:rPr lang="ru-RU" sz="2600" b="1">
                <a:solidFill>
                  <a:schemeClr val="tx2"/>
                </a:solidFill>
              </a:rPr>
              <a:t>пользоваться данным правом только в одно из имеющих государственную аккредитацию вузов на одно направление</a:t>
            </a:r>
            <a:endParaRPr lang="ru-RU" sz="2600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/>
              <a:t>Кратко Процедура ЕГЭ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60212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/>
              <a:t>Сбор у здания Гимназии «Ор </a:t>
            </a:r>
            <a:r>
              <a:rPr lang="ru-RU" sz="2400" dirty="0" err="1"/>
              <a:t>Авнер</a:t>
            </a:r>
            <a:r>
              <a:rPr lang="ru-RU" sz="2400" dirty="0"/>
              <a:t>» в 8-30, дорога в сопровождении </a:t>
            </a:r>
            <a:r>
              <a:rPr lang="ru-RU" sz="2400" dirty="0" err="1"/>
              <a:t>кл.рук</a:t>
            </a:r>
            <a:r>
              <a:rPr lang="ru-RU" sz="2400" dirty="0"/>
              <a:t>.</a:t>
            </a:r>
          </a:p>
          <a:p>
            <a:pPr eaLnBrk="1" hangingPunct="1">
              <a:defRPr/>
            </a:pPr>
            <a:r>
              <a:rPr lang="ru-RU" sz="2400" dirty="0"/>
              <a:t>Прибытие в ППЭ, </a:t>
            </a:r>
          </a:p>
          <a:p>
            <a:pPr>
              <a:defRPr/>
            </a:pPr>
            <a:r>
              <a:rPr lang="ru-RU" sz="2400" dirty="0"/>
              <a:t>вход в ППЭ по паспортам, сообщают № аудитории и № места</a:t>
            </a:r>
          </a:p>
          <a:p>
            <a:pPr eaLnBrk="1" hangingPunct="1">
              <a:defRPr/>
            </a:pPr>
            <a:r>
              <a:rPr lang="ru-RU" sz="2400" dirty="0"/>
              <a:t>Сбор у таблички с № аудитории, ждет организатор</a:t>
            </a:r>
          </a:p>
          <a:p>
            <a:pPr eaLnBrk="1" hangingPunct="1">
              <a:defRPr/>
            </a:pPr>
            <a:r>
              <a:rPr lang="ru-RU" sz="2400" dirty="0"/>
              <a:t>В сопровождении организатора проход в аудиторию</a:t>
            </a:r>
          </a:p>
          <a:p>
            <a:pPr eaLnBrk="1" hangingPunct="1">
              <a:defRPr/>
            </a:pPr>
            <a:r>
              <a:rPr lang="ru-RU" sz="2400" dirty="0"/>
              <a:t>Инструктаж в аудитории</a:t>
            </a:r>
          </a:p>
          <a:p>
            <a:pPr eaLnBrk="1" hangingPunct="1">
              <a:defRPr/>
            </a:pPr>
            <a:r>
              <a:rPr lang="ru-RU" sz="2400" dirty="0"/>
              <a:t>Получение и проверка качества печати и целостности КИМ</a:t>
            </a:r>
          </a:p>
          <a:p>
            <a:pPr eaLnBrk="1" hangingPunct="1">
              <a:defRPr/>
            </a:pPr>
            <a:r>
              <a:rPr lang="ru-RU" sz="2400" dirty="0"/>
              <a:t>Заполнение бланков регистрации</a:t>
            </a:r>
          </a:p>
          <a:p>
            <a:pPr eaLnBrk="1" hangingPunct="1">
              <a:defRPr/>
            </a:pPr>
            <a:r>
              <a:rPr lang="ru-RU" sz="2400" dirty="0"/>
              <a:t>Выполнение работы и заполнение бланков ответов ЕГЭ</a:t>
            </a:r>
          </a:p>
          <a:p>
            <a:pPr eaLnBrk="1" hangingPunct="1">
              <a:defRPr/>
            </a:pPr>
            <a:r>
              <a:rPr lang="ru-RU" sz="2400" dirty="0"/>
              <a:t>Подача апелляции по процедуре ЕГЭ (до выхода из ППЭ)</a:t>
            </a:r>
          </a:p>
          <a:p>
            <a:pPr eaLnBrk="1" hangingPunct="1">
              <a:defRPr/>
            </a:pPr>
            <a:r>
              <a:rPr lang="ru-RU" sz="2400" dirty="0"/>
              <a:t>Сдача всех бланков, черновиков, выход из аудитории</a:t>
            </a:r>
          </a:p>
          <a:p>
            <a:pPr eaLnBrk="1" hangingPunct="1">
              <a:defRPr/>
            </a:pPr>
            <a:r>
              <a:rPr lang="ru-RU" sz="2400" dirty="0"/>
              <a:t>Встреча с </a:t>
            </a:r>
            <a:r>
              <a:rPr lang="ru-RU" sz="2400" dirty="0" err="1"/>
              <a:t>кл</a:t>
            </a:r>
            <a:r>
              <a:rPr lang="ru-RU" sz="2400" dirty="0"/>
              <a:t>. рук. в специально-отведенном месте</a:t>
            </a:r>
          </a:p>
          <a:p>
            <a:pPr eaLnBrk="1" hangingPunct="1">
              <a:defRPr/>
            </a:pPr>
            <a:r>
              <a:rPr lang="ru-RU" sz="2400" dirty="0"/>
              <a:t>Выход из ППЭ</a:t>
            </a:r>
          </a:p>
          <a:p>
            <a:pPr eaLnBrk="1" hangingPunct="1">
              <a:defRPr/>
            </a:pPr>
            <a:endParaRPr lang="ru-RU" sz="2400" dirty="0"/>
          </a:p>
          <a:p>
            <a:pPr eaLnBrk="1" hangingPunct="1"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708920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Минимальные баллы и необходимые проходные баллы ЕГЭ будут определены посредством калькулятора проходных баллов.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9002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Перечень предметов определяется выпускником самостоятельно </a:t>
            </a:r>
          </a:p>
          <a:p>
            <a:r>
              <a:rPr lang="ru-RU" sz="2400" dirty="0"/>
              <a:t>в соответствии с Перечнем вступительных испытаний, </a:t>
            </a:r>
          </a:p>
          <a:p>
            <a:r>
              <a:rPr lang="ru-RU" sz="2400" dirty="0"/>
              <a:t>который будет утвержден приказом </a:t>
            </a:r>
            <a:r>
              <a:rPr lang="ru-RU" sz="2400" dirty="0" err="1"/>
              <a:t>Минобрнауки</a:t>
            </a:r>
            <a:r>
              <a:rPr lang="ru-RU" sz="2400" dirty="0"/>
              <a:t> и </a:t>
            </a:r>
          </a:p>
          <a:p>
            <a:r>
              <a:rPr lang="ru-RU" sz="2400" dirty="0"/>
              <a:t>вывешен на сайтах ВУЗов не позднее </a:t>
            </a:r>
            <a:r>
              <a:rPr lang="ru-RU" sz="2400" dirty="0">
                <a:solidFill>
                  <a:srgbClr val="FF0000"/>
                </a:solidFill>
              </a:rPr>
              <a:t>1 октября 2020 года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916" y="98072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252525"/>
                </a:solidFill>
                <a:latin typeface="Arial" panose="020B0604020202020204" pitchFamily="34" charset="0"/>
                <a:hlinkClick r:id="rId2"/>
              </a:rPr>
              <a:t>Информация для учащихся с ограниченными возможностями здоровья (ОВЗ) </a:t>
            </a:r>
            <a:b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968" y="2204864"/>
            <a:ext cx="8820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Обучающиеся, выпускники прошлых лет с ОВЗ при подаче заявления предъявляют копию </a:t>
            </a:r>
            <a:r>
              <a:rPr lang="ru-RU" b="1" dirty="0">
                <a:solidFill>
                  <a:srgbClr val="252525"/>
                </a:solidFill>
                <a:latin typeface="Arial" panose="020B0604020202020204" pitchFamily="34" charset="0"/>
              </a:rPr>
              <a:t>рекомендаций психолого-медико-педагогической комиссии (ПМПК)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Обучающиеся, выпускники прошлых лет дети-инвалиды и инвалиды - </a:t>
            </a:r>
            <a:r>
              <a:rPr lang="ru-RU" b="1" dirty="0">
                <a:solidFill>
                  <a:srgbClr val="252525"/>
                </a:solidFill>
                <a:latin typeface="Arial" panose="020B0604020202020204" pitchFamily="34" charset="0"/>
              </a:rPr>
              <a:t>оригинал или заверенную в установленном порядке копию справки, подтверждающей факт установления инвалидности,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 выданной федеральным государственным учреждением медико-социальной экспертизы (далее – Справка ФГУ МСЭ). В заявлении обучающиеся указывают специальные условия, учитывающие состояние их здоровья, особенности психофизического развития. </a:t>
            </a:r>
            <a:endParaRPr lang="ru-RU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039865"/>
            <a:ext cx="71853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Важно! Заявить о </a:t>
            </a:r>
            <a:r>
              <a:rPr lang="ru-RU" sz="2400" b="1" dirty="0" err="1">
                <a:solidFill>
                  <a:srgbClr val="FF0000"/>
                </a:solidFill>
              </a:rPr>
              <a:t>спецрассадке</a:t>
            </a:r>
            <a:r>
              <a:rPr lang="ru-RU" sz="2400" b="1" dirty="0">
                <a:solidFill>
                  <a:srgbClr val="FF0000"/>
                </a:solidFill>
              </a:rPr>
              <a:t> на ЕГЭ необходимо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также </a:t>
            </a:r>
            <a:r>
              <a:rPr lang="ru-RU" sz="3600" b="1" dirty="0">
                <a:solidFill>
                  <a:srgbClr val="FF0000"/>
                </a:solidFill>
              </a:rPr>
              <a:t>до 1 февраля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Нужна медицинская справка!</a:t>
            </a:r>
          </a:p>
        </p:txBody>
      </p:sp>
    </p:spTree>
    <p:extLst>
      <p:ext uri="{BB962C8B-B14F-4D97-AF65-F5344CB8AC3E}">
        <p14:creationId xmlns:p14="http://schemas.microsoft.com/office/powerpoint/2010/main" val="253504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83671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252525"/>
                </a:solidFill>
                <a:latin typeface="Arial" panose="020B0604020202020204" pitchFamily="34" charset="0"/>
                <a:hlinkClick r:id="rId2"/>
              </a:rPr>
              <a:t>Информация для учащихся с ограниченными возможностями здоровья (ОВЗ) </a:t>
            </a:r>
            <a:b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792" y="1916832"/>
            <a:ext cx="8518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Обучающиеся с ограниченными возможностями здоровья, обучающиеся дети-инвалиды и инвалиды по образовательным программам среднего общего образования могут добровольно выбрать форму ГИА</a:t>
            </a:r>
            <a:r>
              <a:rPr lang="ru-RU" b="1" dirty="0">
                <a:solidFill>
                  <a:srgbClr val="252525"/>
                </a:solidFill>
                <a:latin typeface="Arial" panose="020B0604020202020204" pitchFamily="34" charset="0"/>
              </a:rPr>
              <a:t> (единый государственный экзамен (ЕГЭ) или государственный выпускной экзамен (ГВЭ)). Результаты ГВЭ,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 в отличие от результатов ЕГЭ, </a:t>
            </a:r>
            <a:r>
              <a:rPr lang="ru-RU" b="1" dirty="0">
                <a:solidFill>
                  <a:srgbClr val="252525"/>
                </a:solidFill>
                <a:latin typeface="Arial" panose="020B0604020202020204" pitchFamily="34" charset="0"/>
              </a:rPr>
              <a:t>не учитываются при поступлении в вузы,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 а засчитываются только как итоги государственной итоговой аттестации. Поступить в вуз обучающиеся, сдававшие ГВЭ, смогут по результатам вступительных испытаний, форму и перечень которых определяются образовательной организацией высшего образования. </a:t>
            </a:r>
            <a:r>
              <a:rPr lang="ru-RU" dirty="0" err="1">
                <a:solidFill>
                  <a:srgbClr val="252525"/>
                </a:solidFill>
                <a:latin typeface="Arial" panose="020B0604020202020204" pitchFamily="34" charset="0"/>
              </a:rPr>
              <a:t>Обучащиеся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 с ОВЗ </a:t>
            </a:r>
            <a:r>
              <a:rPr lang="ru-RU" b="1" dirty="0">
                <a:solidFill>
                  <a:srgbClr val="252525"/>
                </a:solidFill>
                <a:latin typeface="Arial" panose="020B0604020202020204" pitchFamily="34" charset="0"/>
              </a:rPr>
              <a:t>сдают экзамен в специализированной аудитории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, где им создаются специальные условия, необходимые по медицинским показаниям, подтвержденными документально.  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Продолжительность экзамена для данных лиц увеличивается на 1,5 часа 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(за исключением ЕГЭ по иностранным языкам (раздел "Говорение"). 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Продолжительность ЕГЭ по иностранным языкам (раздел «Говорение») увеличивается на 30 минут. </a:t>
            </a:r>
            <a:r>
              <a:rPr lang="ru-RU" b="1" dirty="0">
                <a:solidFill>
                  <a:srgbClr val="252525"/>
                </a:solidFill>
                <a:latin typeface="Arial" panose="020B0604020202020204" pitchFamily="34" charset="0"/>
              </a:rPr>
              <a:t>Подробнее </a:t>
            </a:r>
            <a:r>
              <a:rPr lang="ru-RU" b="1" u="sng" dirty="0">
                <a:solidFill>
                  <a:srgbClr val="252525"/>
                </a:solidFill>
                <a:latin typeface="Arial" panose="020B0604020202020204" pitchFamily="34" charset="0"/>
                <a:hlinkClick r:id="rId2"/>
              </a:rPr>
              <a:t>здесь</a:t>
            </a:r>
            <a:endParaRPr lang="ru-RU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3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90872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/>
              <a:t>Вся необходимая информация находится на сайте школы в разделе</a:t>
            </a:r>
            <a:br>
              <a:rPr lang="ru-RU" dirty="0"/>
            </a:br>
            <a:r>
              <a:rPr lang="ru-RU" dirty="0"/>
              <a:t>«Государственная итоговая аттестация» 11 классы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B048B5-5656-48EE-A72F-18CFA2BD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99625"/>
            <a:ext cx="5544324" cy="46583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видеонаблюдение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88840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Видеонаблюдение нужно и для родителей. Они могут зарегистрироваться в качестве наблюдателей и посмотреть, что экзамен прошел без нарушений.</a:t>
            </a:r>
          </a:p>
        </p:txBody>
      </p:sp>
    </p:spTree>
    <p:extLst>
      <p:ext uri="{BB962C8B-B14F-4D97-AF65-F5344CB8AC3E}">
        <p14:creationId xmlns:p14="http://schemas.microsoft.com/office/powerpoint/2010/main" val="236462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0560"/>
            <a:ext cx="8686800" cy="841248"/>
          </a:xfrm>
        </p:spPr>
        <p:txBody>
          <a:bodyPr/>
          <a:lstStyle/>
          <a:p>
            <a:r>
              <a:rPr lang="ru-RU" dirty="0"/>
              <a:t>Изменения в КИМ 2021 года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48680"/>
            <a:ext cx="884766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1222</TotalTime>
  <Words>2154</Words>
  <Application>Microsoft Office PowerPoint</Application>
  <PresentationFormat>Экран (4:3)</PresentationFormat>
  <Paragraphs>219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Calibri</vt:lpstr>
      <vt:lpstr>Cambria</vt:lpstr>
      <vt:lpstr>Franklin Gothic Book</vt:lpstr>
      <vt:lpstr>Franklin Gothic Medium</vt:lpstr>
      <vt:lpstr>Tahoma</vt:lpstr>
      <vt:lpstr>Times New Roman</vt:lpstr>
      <vt:lpstr>Wingdings</vt:lpstr>
      <vt:lpstr>Wingdings 2</vt:lpstr>
      <vt:lpstr>Трек</vt:lpstr>
      <vt:lpstr>Особенности ЕГЭ 2021 Правила   для участников  единого государственного экзамена </vt:lpstr>
      <vt:lpstr>Педсовет по допуску до ГИА 22 мая</vt:lpstr>
      <vt:lpstr>ГИА проводится в форме ЕГЭ по предметам:</vt:lpstr>
      <vt:lpstr>Презентация PowerPoint</vt:lpstr>
      <vt:lpstr>Информация для учащихся с ограниченными возможностями здоровья (ОВЗ)  </vt:lpstr>
      <vt:lpstr>Информация для учащихся с ограниченными возможностями здоровья (ОВЗ)  </vt:lpstr>
      <vt:lpstr>Вся необходимая информация находится на сайте школы в разделе «Государственная итоговая аттестация» 11 классы </vt:lpstr>
      <vt:lpstr>видеонаблюдение</vt:lpstr>
      <vt:lpstr>Изменения в КИМ 2021 года</vt:lpstr>
      <vt:lpstr>Изменения в КИМ 2021 года</vt:lpstr>
      <vt:lpstr>Демоверсии по всем предметам, особенности формулировок тем итогового сочинения на сайте ФИПИ</vt:lpstr>
      <vt:lpstr>Презентация PowerPoint</vt:lpstr>
      <vt:lpstr>во время экзамена запрещается: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 ЕГЭ имеет право подать апелляции: </vt:lpstr>
      <vt:lpstr>Презентация PowerPoint</vt:lpstr>
      <vt:lpstr>ПЕРЕСДАЧА ЕГЭ</vt:lpstr>
      <vt:lpstr>Ознакомление с результатами ЕГЭ </vt:lpstr>
      <vt:lpstr>Итоговое сочинение 2020-2021   направления тем</vt:lpstr>
      <vt:lpstr>Итоговое сочинение 2021 Даты проведения  </vt:lpstr>
      <vt:lpstr>Итоговое сочинение 2020-2021 Критерии оценки</vt:lpstr>
      <vt:lpstr>Репетиционные работы в формате ЕГЭ</vt:lpstr>
      <vt:lpstr>Итоговая оценка в аттестат</vt:lpstr>
      <vt:lpstr>Поступление в ВУЗы (сроки примерные)</vt:lpstr>
      <vt:lpstr>2 этапа зачисления</vt:lpstr>
      <vt:lpstr>Прием документов, необходимых для поступления</vt:lpstr>
      <vt:lpstr>баллы начисляются за следующие индивидуальные достижения:</vt:lpstr>
      <vt:lpstr>Ограничения для лиц, имеющих в соответствии с законодательством РФ право на льготное поступление</vt:lpstr>
      <vt:lpstr>Кратко Процедура ЕГЭ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для участников единого государственного экзамена</dc:title>
  <dc:creator>User</dc:creator>
  <cp:lastModifiedBy>Анна Белякевич</cp:lastModifiedBy>
  <cp:revision>84</cp:revision>
  <dcterms:modified xsi:type="dcterms:W3CDTF">2020-11-10T16:30:54Z</dcterms:modified>
</cp:coreProperties>
</file>